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72" r:id="rId4"/>
    <p:sldId id="267" r:id="rId5"/>
    <p:sldId id="269" r:id="rId6"/>
    <p:sldId id="273" r:id="rId7"/>
    <p:sldId id="274" r:id="rId8"/>
    <p:sldId id="276" r:id="rId9"/>
    <p:sldId id="278" r:id="rId10"/>
    <p:sldId id="279" r:id="rId11"/>
    <p:sldId id="281" r:id="rId12"/>
    <p:sldId id="283" r:id="rId13"/>
    <p:sldId id="285" r:id="rId14"/>
    <p:sldId id="286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89612" y="612011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1295399"/>
            <a:ext cx="9144000" cy="886143"/>
          </a:xfrm>
        </p:spPr>
        <p:txBody>
          <a:bodyPr>
            <a:normAutofit/>
          </a:bodyPr>
          <a:lstStyle/>
          <a:p>
            <a:r>
              <a:rPr lang="en-GB" sz="5200" b="1" dirty="0" smtClean="0"/>
              <a:t>Introduction to Handwriting</a:t>
            </a:r>
            <a:endParaRPr lang="en-GB" sz="52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50664" y="2773363"/>
            <a:ext cx="5888636" cy="177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This presentation will help staff: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Recognise skills needed for handwriting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Identify common difficulties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533"/>
            <a:ext cx="10515600" cy="810155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Common </a:t>
            </a:r>
            <a:r>
              <a:rPr lang="en-GB" b="1" dirty="0" smtClean="0"/>
              <a:t>Difficulties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35" y="1737043"/>
            <a:ext cx="4355737" cy="801756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en-GB" dirty="0"/>
              <a:t>Pushing too hard or not enough with a </a:t>
            </a:r>
            <a:r>
              <a:rPr lang="en-GB" dirty="0" smtClean="0"/>
              <a:t>pencil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r="32759"/>
          <a:stretch/>
        </p:blipFill>
        <p:spPr>
          <a:xfrm>
            <a:off x="1496475" y="2538799"/>
            <a:ext cx="2260700" cy="3509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70" y="2538799"/>
            <a:ext cx="5264331" cy="35095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4770" y="1919923"/>
            <a:ext cx="4549503" cy="618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mtClean="0"/>
              <a:t>Ineffective pencil grasp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7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947"/>
            <a:ext cx="10515600" cy="63221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Common </a:t>
            </a:r>
            <a:r>
              <a:rPr lang="en-GB" b="1" dirty="0" smtClean="0"/>
              <a:t>Difficulties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140" y="1560162"/>
            <a:ext cx="2195696" cy="693078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Hand pain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t="25325" r="35862" b="16364"/>
          <a:stretch/>
        </p:blipFill>
        <p:spPr>
          <a:xfrm>
            <a:off x="6454140" y="2122714"/>
            <a:ext cx="5355771" cy="39101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24394" y="1547278"/>
            <a:ext cx="2989579" cy="70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Swapping hands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3" t="16494" r="24708" b="33636"/>
          <a:stretch/>
        </p:blipFill>
        <p:spPr>
          <a:xfrm>
            <a:off x="1024394" y="2122713"/>
            <a:ext cx="3192006" cy="39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89820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Common </a:t>
            </a:r>
            <a:r>
              <a:rPr lang="en-GB" b="1" dirty="0" smtClean="0"/>
              <a:t>Difficulties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823" y="1621363"/>
            <a:ext cx="4209774" cy="977899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Producing </a:t>
            </a:r>
            <a:r>
              <a:rPr lang="en-GB" dirty="0"/>
              <a:t>unrecognisable shapes on </a:t>
            </a:r>
            <a:r>
              <a:rPr lang="en-GB" dirty="0" smtClean="0"/>
              <a:t>paper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29810" r="56889" b="39714"/>
          <a:stretch/>
        </p:blipFill>
        <p:spPr>
          <a:xfrm rot="16200000">
            <a:off x="7042135" y="2135364"/>
            <a:ext cx="3389086" cy="42697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110312"/>
            <a:ext cx="4356100" cy="70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Reversals and repetition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99263"/>
            <a:ext cx="505330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5387"/>
            <a:ext cx="10515600" cy="92530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Common </a:t>
            </a:r>
            <a:r>
              <a:rPr lang="en-GB" b="1" dirty="0" smtClean="0"/>
              <a:t>Difficulties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31" y="1530473"/>
            <a:ext cx="3198633" cy="726823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Leaning </a:t>
            </a:r>
            <a:r>
              <a:rPr lang="en-GB" dirty="0"/>
              <a:t>on </a:t>
            </a:r>
            <a:r>
              <a:rPr lang="en-GB" dirty="0" smtClean="0"/>
              <a:t>tables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6" r="74578" b="28182"/>
          <a:stretch/>
        </p:blipFill>
        <p:spPr>
          <a:xfrm>
            <a:off x="619231" y="2084385"/>
            <a:ext cx="3872049" cy="378468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80857" y="1614926"/>
            <a:ext cx="6725147" cy="5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Fidgeting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61429" r="51515" b="-650"/>
          <a:stretch/>
        </p:blipFill>
        <p:spPr>
          <a:xfrm>
            <a:off x="5680857" y="2257296"/>
            <a:ext cx="6078582" cy="37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4720"/>
            <a:ext cx="10515600" cy="75596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Common </a:t>
            </a:r>
            <a:r>
              <a:rPr lang="en-GB" b="1" dirty="0" smtClean="0"/>
              <a:t>Difficulties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14592"/>
            <a:ext cx="6725147" cy="618876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Slow </a:t>
            </a:r>
            <a:r>
              <a:rPr lang="en-GB" dirty="0"/>
              <a:t>to produce </a:t>
            </a:r>
            <a:r>
              <a:rPr lang="en-GB" dirty="0" smtClean="0"/>
              <a:t>work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7"/>
          <a:stretch/>
        </p:blipFill>
        <p:spPr>
          <a:xfrm>
            <a:off x="1295400" y="2533468"/>
            <a:ext cx="100584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6320"/>
            <a:ext cx="10515600" cy="65436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Common </a:t>
            </a:r>
            <a:r>
              <a:rPr lang="en-GB" b="1" dirty="0" smtClean="0"/>
              <a:t>Difficulties</a:t>
            </a:r>
            <a:endParaRPr lang="en-GB" sz="20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8" b="38701"/>
          <a:stretch/>
        </p:blipFill>
        <p:spPr>
          <a:xfrm>
            <a:off x="5796182" y="2692400"/>
            <a:ext cx="5951318" cy="320802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96182" y="2125049"/>
            <a:ext cx="2522630" cy="567351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Distractibility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4918" y="2125049"/>
            <a:ext cx="2209800" cy="631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Opting out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" t="29481" r="32035" b="-4676"/>
          <a:stretch/>
        </p:blipFill>
        <p:spPr>
          <a:xfrm>
            <a:off x="374918" y="2713855"/>
            <a:ext cx="4723128" cy="34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067"/>
            <a:ext cx="10515600" cy="94562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Skills for </a:t>
            </a:r>
            <a:r>
              <a:rPr lang="en-GB" b="1" dirty="0" smtClean="0"/>
              <a:t>Handwriting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803399"/>
            <a:ext cx="7517038" cy="3124201"/>
          </a:xfrm>
        </p:spPr>
        <p:txBody>
          <a:bodyPr>
            <a:normAutofit/>
          </a:bodyPr>
          <a:lstStyle/>
          <a:p>
            <a:r>
              <a:rPr lang="en-GB" dirty="0"/>
              <a:t>Handwriting is a complex task </a:t>
            </a:r>
            <a:r>
              <a:rPr lang="en-GB" dirty="0" smtClean="0"/>
              <a:t>requiring strength</a:t>
            </a:r>
            <a:r>
              <a:rPr lang="en-GB" dirty="0"/>
              <a:t>, coordination, skill and ability. </a:t>
            </a:r>
            <a:endParaRPr lang="en-GB" dirty="0" smtClean="0"/>
          </a:p>
          <a:p>
            <a:r>
              <a:rPr lang="en-GB" dirty="0" smtClean="0"/>
              <a:t>Young people need a range </a:t>
            </a:r>
            <a:r>
              <a:rPr lang="en-GB" dirty="0"/>
              <a:t>of complex skills </a:t>
            </a:r>
            <a:r>
              <a:rPr lang="en-GB" dirty="0" smtClean="0"/>
              <a:t>for successful handwriting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/>
          <a:stretch/>
        </p:blipFill>
        <p:spPr>
          <a:xfrm rot="16200000">
            <a:off x="7970682" y="2223733"/>
            <a:ext cx="4268936" cy="3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0" y="961813"/>
            <a:ext cx="10515600" cy="728875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Skills for </a:t>
            </a:r>
            <a:r>
              <a:rPr lang="en-GB" b="1" dirty="0" smtClean="0"/>
              <a:t>Handwriting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15" y="1745263"/>
            <a:ext cx="5697185" cy="2160735"/>
          </a:xfrm>
        </p:spPr>
        <p:txBody>
          <a:bodyPr>
            <a:normAutofit/>
          </a:bodyPr>
          <a:lstStyle/>
          <a:p>
            <a:pPr lvl="0" fontAlgn="base"/>
            <a:r>
              <a:rPr lang="en-GB" dirty="0"/>
              <a:t>A</a:t>
            </a:r>
            <a:r>
              <a:rPr lang="en-GB" dirty="0" smtClean="0"/>
              <a:t>dequate </a:t>
            </a:r>
            <a:r>
              <a:rPr lang="en-GB" dirty="0"/>
              <a:t>postural control (core stability) to have control of the upper </a:t>
            </a:r>
            <a:r>
              <a:rPr lang="en-GB" dirty="0" smtClean="0"/>
              <a:t>limbs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 t="8442" r="43323" b="20390"/>
          <a:stretch/>
        </p:blipFill>
        <p:spPr>
          <a:xfrm>
            <a:off x="2029600" y="3070825"/>
            <a:ext cx="1741211" cy="291799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76525" y="1690688"/>
            <a:ext cx="5636406" cy="166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The ability to control the small muscles of the hand to move the pencil in the correct directions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r="54421" b="30988"/>
          <a:stretch/>
        </p:blipFill>
        <p:spPr>
          <a:xfrm rot="16200000">
            <a:off x="7500848" y="2326000"/>
            <a:ext cx="2807780" cy="45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2453"/>
            <a:ext cx="10515600" cy="68823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Skills for </a:t>
            </a:r>
            <a:r>
              <a:rPr lang="en-GB" b="1" dirty="0" smtClean="0"/>
              <a:t>Handwriting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42" y="1791779"/>
            <a:ext cx="5062558" cy="1086032"/>
          </a:xfrm>
        </p:spPr>
        <p:txBody>
          <a:bodyPr>
            <a:normAutofit/>
          </a:bodyPr>
          <a:lstStyle/>
          <a:p>
            <a:pPr lvl="0" fontAlgn="base"/>
            <a:r>
              <a:rPr lang="en-GB" dirty="0"/>
              <a:t>B</a:t>
            </a:r>
            <a:r>
              <a:rPr lang="en-GB" dirty="0" smtClean="0"/>
              <a:t>ody </a:t>
            </a:r>
            <a:r>
              <a:rPr lang="en-GB" dirty="0"/>
              <a:t>awareness  </a:t>
            </a:r>
            <a:r>
              <a:rPr lang="en-GB" dirty="0" smtClean="0"/>
              <a:t>                    (See body awareness section)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18312" r="16917" b="1039"/>
          <a:stretch/>
        </p:blipFill>
        <p:spPr>
          <a:xfrm>
            <a:off x="741340" y="2654301"/>
            <a:ext cx="4148159" cy="336898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87341" y="1791779"/>
            <a:ext cx="5152259" cy="52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Control of force of movement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9" t="-5288" r="-4139" b="-3822"/>
          <a:stretch/>
        </p:blipFill>
        <p:spPr>
          <a:xfrm>
            <a:off x="6887341" y="2243292"/>
            <a:ext cx="5016541" cy="35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4080"/>
            <a:ext cx="10515600" cy="79660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Skills for </a:t>
            </a:r>
            <a:r>
              <a:rPr lang="en-GB" b="1" dirty="0" smtClean="0"/>
              <a:t>Handwriting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49" y="1690688"/>
            <a:ext cx="3983051" cy="568518"/>
          </a:xfrm>
        </p:spPr>
        <p:txBody>
          <a:bodyPr>
            <a:normAutofit/>
          </a:bodyPr>
          <a:lstStyle/>
          <a:p>
            <a:pPr lvl="0" fontAlgn="base"/>
            <a:r>
              <a:rPr lang="en-GB" dirty="0"/>
              <a:t>H</a:t>
            </a:r>
            <a:r>
              <a:rPr lang="en-GB" dirty="0" smtClean="0"/>
              <a:t>and/eye coordination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21688" r="27132" b="20390"/>
          <a:stretch/>
        </p:blipFill>
        <p:spPr>
          <a:xfrm>
            <a:off x="1176217" y="2259206"/>
            <a:ext cx="2351314" cy="3884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06492" y="1863963"/>
            <a:ext cx="5532451" cy="55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mtClean="0"/>
              <a:t>Hand dominance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7" t="61424" r="29228" b="10356"/>
          <a:stretch/>
        </p:blipFill>
        <p:spPr>
          <a:xfrm>
            <a:off x="5606492" y="2423772"/>
            <a:ext cx="5747308" cy="31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71532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Skills for </a:t>
            </a:r>
            <a:r>
              <a:rPr lang="en-GB" b="1" dirty="0" smtClean="0"/>
              <a:t>Handwriting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38" y="1837318"/>
            <a:ext cx="3206568" cy="518084"/>
          </a:xfrm>
        </p:spPr>
        <p:txBody>
          <a:bodyPr>
            <a:normAutofit/>
          </a:bodyPr>
          <a:lstStyle/>
          <a:p>
            <a:pPr lvl="0" fontAlgn="base"/>
            <a:r>
              <a:rPr lang="en-GB" dirty="0" smtClean="0"/>
              <a:t>Perceptual skills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542" r="15399" b="10356"/>
          <a:stretch/>
        </p:blipFill>
        <p:spPr>
          <a:xfrm>
            <a:off x="387438" y="2502033"/>
            <a:ext cx="4587902" cy="3460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7"/>
          <a:stretch/>
        </p:blipFill>
        <p:spPr>
          <a:xfrm>
            <a:off x="6805583" y="2275437"/>
            <a:ext cx="3953691" cy="368731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59549" y="1706919"/>
            <a:ext cx="3970351" cy="551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Motor planning 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4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160"/>
            <a:ext cx="10515600" cy="91852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Skills for </a:t>
            </a:r>
            <a:r>
              <a:rPr lang="en-GB" b="1" dirty="0" smtClean="0"/>
              <a:t>Handwriting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79" y="1539188"/>
            <a:ext cx="5532451" cy="629478"/>
          </a:xfrm>
        </p:spPr>
        <p:txBody>
          <a:bodyPr>
            <a:normAutofit/>
          </a:bodyPr>
          <a:lstStyle/>
          <a:p>
            <a:pPr lvl="0" fontAlgn="base"/>
            <a:r>
              <a:rPr lang="en-GB" dirty="0"/>
              <a:t>V</a:t>
            </a:r>
            <a:r>
              <a:rPr lang="en-GB" dirty="0" smtClean="0"/>
              <a:t>isual discrimination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2168666"/>
            <a:ext cx="9498876" cy="1229137"/>
            <a:chOff x="851264" y="2046511"/>
            <a:chExt cx="9498876" cy="1229137"/>
          </a:xfrm>
        </p:grpSpPr>
        <p:sp>
          <p:nvSpPr>
            <p:cNvPr id="4" name="Down Arrow 3"/>
            <p:cNvSpPr/>
            <p:nvPr/>
          </p:nvSpPr>
          <p:spPr>
            <a:xfrm>
              <a:off x="851264" y="2046512"/>
              <a:ext cx="1193074" cy="120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9157066" y="2046511"/>
              <a:ext cx="1193074" cy="120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2227218" y="2046513"/>
              <a:ext cx="1193074" cy="120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7785465" y="2055221"/>
              <a:ext cx="1193074" cy="120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379030" y="2063931"/>
              <a:ext cx="1193074" cy="120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627121" y="2055222"/>
              <a:ext cx="1193074" cy="120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972595" y="2073865"/>
              <a:ext cx="1193074" cy="1201783"/>
            </a:xfrm>
            <a:prstGeom prst="downArrow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7" t="63467" r="15399" b="10356"/>
          <a:stretch/>
        </p:blipFill>
        <p:spPr>
          <a:xfrm>
            <a:off x="5985873" y="3703726"/>
            <a:ext cx="5959203" cy="234099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3422" y="4570545"/>
            <a:ext cx="5532451" cy="724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Recognition of shapes to form letters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054"/>
            <a:ext cx="10515600" cy="93863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Skills for </a:t>
            </a:r>
            <a:r>
              <a:rPr lang="en-GB" b="1" dirty="0" smtClean="0"/>
              <a:t>Handwriting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31" y="2568342"/>
            <a:ext cx="5786187" cy="1066800"/>
          </a:xfrm>
        </p:spPr>
        <p:txBody>
          <a:bodyPr>
            <a:normAutofit/>
          </a:bodyPr>
          <a:lstStyle/>
          <a:p>
            <a:pPr lvl="0" fontAlgn="base"/>
            <a:r>
              <a:rPr lang="en-GB" dirty="0"/>
              <a:t>L</a:t>
            </a:r>
            <a:r>
              <a:rPr lang="en-GB" dirty="0" smtClean="0"/>
              <a:t>anguage </a:t>
            </a:r>
            <a:r>
              <a:rPr lang="en-GB" dirty="0"/>
              <a:t>processing at a cognitive level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12468" r="11548" b="30909"/>
          <a:stretch/>
        </p:blipFill>
        <p:spPr>
          <a:xfrm>
            <a:off x="5905431" y="3403600"/>
            <a:ext cx="5786187" cy="2630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14286" b="27922"/>
          <a:stretch/>
        </p:blipFill>
        <p:spPr>
          <a:xfrm>
            <a:off x="372981" y="2142910"/>
            <a:ext cx="5067300" cy="21047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981" y="1578459"/>
            <a:ext cx="5532451" cy="6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Attention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51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8587"/>
            <a:ext cx="10515600" cy="72210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Common </a:t>
            </a:r>
            <a:r>
              <a:rPr lang="en-GB" b="1" dirty="0" smtClean="0"/>
              <a:t>Difficulties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27" y="2235183"/>
            <a:ext cx="6725147" cy="2844817"/>
          </a:xfrm>
        </p:spPr>
        <p:txBody>
          <a:bodyPr>
            <a:normAutofit/>
          </a:bodyPr>
          <a:lstStyle/>
          <a:p>
            <a:r>
              <a:rPr lang="en-GB" dirty="0" smtClean="0"/>
              <a:t>Children can have many difficulties which can impact </a:t>
            </a:r>
            <a:r>
              <a:rPr lang="en-GB" dirty="0"/>
              <a:t>upon their </a:t>
            </a:r>
            <a:r>
              <a:rPr lang="en-GB" dirty="0" smtClean="0"/>
              <a:t>writing. </a:t>
            </a:r>
          </a:p>
          <a:p>
            <a:r>
              <a:rPr lang="en-GB" dirty="0" smtClean="0"/>
              <a:t> </a:t>
            </a:r>
            <a:r>
              <a:rPr lang="en-GB" dirty="0"/>
              <a:t>Some of these are linked to fine/gross motor skills; </a:t>
            </a:r>
            <a:r>
              <a:rPr lang="en-GB" dirty="0" smtClean="0"/>
              <a:t>others are not.</a:t>
            </a:r>
          </a:p>
          <a:p>
            <a:r>
              <a:rPr lang="en-GB" dirty="0" smtClean="0"/>
              <a:t>All </a:t>
            </a:r>
            <a:r>
              <a:rPr lang="en-GB" dirty="0"/>
              <a:t>cause barriers to successful and effortless </a:t>
            </a:r>
            <a:r>
              <a:rPr lang="en-GB" dirty="0" smtClean="0"/>
              <a:t>handwriting.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565"/>
          <a:stretch/>
        </p:blipFill>
        <p:spPr>
          <a:xfrm>
            <a:off x="7306587" y="2006584"/>
            <a:ext cx="4513713" cy="33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218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Custom Design</vt:lpstr>
      <vt:lpstr>Introduction to Handwriting</vt:lpstr>
      <vt:lpstr>Skills for Handwriting</vt:lpstr>
      <vt:lpstr>Skills for Handwriting</vt:lpstr>
      <vt:lpstr>Skills for Handwriting</vt:lpstr>
      <vt:lpstr>Skills for Handwriting</vt:lpstr>
      <vt:lpstr>Skills for Handwriting</vt:lpstr>
      <vt:lpstr>Skills for Handwriting</vt:lpstr>
      <vt:lpstr>Skills for Handwriting</vt:lpstr>
      <vt:lpstr>Common Difficulties</vt:lpstr>
      <vt:lpstr>Common Difficulties</vt:lpstr>
      <vt:lpstr>Common Difficulties</vt:lpstr>
      <vt:lpstr>Common Difficulties</vt:lpstr>
      <vt:lpstr>Common Difficulties</vt:lpstr>
      <vt:lpstr>Common Difficulties</vt:lpstr>
      <vt:lpstr>Common Difficulties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37</cp:revision>
  <dcterms:created xsi:type="dcterms:W3CDTF">2015-12-23T18:45:15Z</dcterms:created>
  <dcterms:modified xsi:type="dcterms:W3CDTF">2019-03-08T11:11:53Z</dcterms:modified>
</cp:coreProperties>
</file>